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3" r:id="rId2"/>
    <p:sldId id="321" r:id="rId3"/>
    <p:sldId id="330" r:id="rId4"/>
    <p:sldId id="329" r:id="rId5"/>
    <p:sldId id="322" r:id="rId6"/>
    <p:sldId id="323" r:id="rId7"/>
    <p:sldId id="327" r:id="rId8"/>
    <p:sldId id="328" r:id="rId9"/>
    <p:sldId id="324" r:id="rId10"/>
    <p:sldId id="325" r:id="rId11"/>
    <p:sldId id="326" r:id="rId12"/>
    <p:sldId id="316" r:id="rId13"/>
    <p:sldId id="319" r:id="rId14"/>
    <p:sldId id="320" r:id="rId15"/>
    <p:sldId id="31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99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70" autoAdjust="0"/>
  </p:normalViewPr>
  <p:slideViewPr>
    <p:cSldViewPr>
      <p:cViewPr varScale="1">
        <p:scale>
          <a:sx n="48" d="100"/>
          <a:sy n="48" d="100"/>
        </p:scale>
        <p:origin x="-8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F8F72-3064-4729-B16E-6F1263794031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F29E2-F2F7-461C-A1FF-1A1534B0C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26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F29E2-F2F7-461C-A1FF-1A1534B0C52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27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6E48-1840-46E8-933C-523071F931A2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D1B1-58A0-4594-83C9-33E63D10554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Rectangle 14"/>
          <p:cNvSpPr>
            <a:spLocks noChangeArrowheads="1"/>
          </p:cNvSpPr>
          <p:nvPr userDrawn="1"/>
        </p:nvSpPr>
        <p:spPr bwMode="gray">
          <a:xfrm>
            <a:off x="3433" y="0"/>
            <a:ext cx="1832264" cy="68756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77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6E48-1840-46E8-933C-523071F931A2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D1B1-58A0-4594-83C9-33E63D1055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48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6E48-1840-46E8-933C-523071F931A2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D1B1-58A0-4594-83C9-33E63D1055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03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6E48-1840-46E8-933C-523071F931A2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D1B1-58A0-4594-83C9-33E63D1055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70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6E48-1840-46E8-933C-523071F931A2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D1B1-58A0-4594-83C9-33E63D1055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68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6E48-1840-46E8-933C-523071F931A2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D1B1-58A0-4594-83C9-33E63D1055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38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6E48-1840-46E8-933C-523071F931A2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D1B1-58A0-4594-83C9-33E63D1055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0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6E48-1840-46E8-933C-523071F931A2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D1B1-58A0-4594-83C9-33E63D1055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71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6E48-1840-46E8-933C-523071F931A2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D1B1-58A0-4594-83C9-33E63D1055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01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6E48-1840-46E8-933C-523071F931A2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D1B1-58A0-4594-83C9-33E63D1055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49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6E48-1840-46E8-933C-523071F931A2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D1B1-58A0-4594-83C9-33E63D1055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65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76E48-1840-46E8-933C-523071F931A2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5D1B1-58A0-4594-83C9-33E63D1055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86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file:///C:\Users\e.davydyuk\Downloads\www.%20http:\minobr.irkobl.r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5430">
            <a:off x="-244930" y="4072108"/>
            <a:ext cx="3571875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704691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979712" y="34509"/>
            <a:ext cx="70567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prstClr val="black"/>
                </a:solidFill>
                <a:latin typeface="Arial Narrow" pitchFamily="34" charset="0"/>
              </a:rPr>
              <a:t>ОГАОУ </a:t>
            </a:r>
            <a:r>
              <a:rPr lang="ru-RU" sz="1400" b="1" dirty="0">
                <a:solidFill>
                  <a:prstClr val="black"/>
                </a:solidFill>
                <a:latin typeface="Arial Narrow" pitchFamily="34" charset="0"/>
              </a:rPr>
              <a:t>ДПО </a:t>
            </a:r>
            <a:r>
              <a:rPr lang="ru-RU" sz="1400" b="1" dirty="0" smtClean="0">
                <a:solidFill>
                  <a:prstClr val="black"/>
                </a:solidFill>
                <a:latin typeface="Arial Narrow" pitchFamily="34" charset="0"/>
              </a:rPr>
              <a:t>«</a:t>
            </a:r>
            <a:r>
              <a:rPr lang="ru-RU" sz="1400" b="1" dirty="0">
                <a:solidFill>
                  <a:prstClr val="black"/>
                </a:solidFill>
                <a:latin typeface="Arial Narrow" pitchFamily="34" charset="0"/>
              </a:rPr>
              <a:t>Институт развития образования Иркутской области»</a:t>
            </a:r>
          </a:p>
        </p:txBody>
      </p:sp>
      <p:pic>
        <p:nvPicPr>
          <p:cNvPr id="4101" name="Picture 5" descr="C:\Users\t.ludeks\Pictures\iro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1478731" cy="973758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63913" y="5035521"/>
            <a:ext cx="604867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Особенности проведения ГИА в форме основного государственного экзамена</a:t>
            </a:r>
            <a:endParaRPr lang="ru-RU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gray">
          <a:xfrm>
            <a:off x="3779912" y="6381328"/>
            <a:ext cx="74613" cy="1524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492" y="6210675"/>
            <a:ext cx="16398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0"/>
            <a:ext cx="10750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4404" y="1840758"/>
            <a:ext cx="183569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prstClr val="black"/>
                </a:solidFill>
                <a:latin typeface="Georgia" pitchFamily="18" charset="0"/>
              </a:rPr>
              <a:t>Центр мониторинга достижений обучающихся</a:t>
            </a:r>
          </a:p>
          <a:p>
            <a:pPr algn="ctr">
              <a:spcBef>
                <a:spcPct val="50000"/>
              </a:spcBef>
            </a:pPr>
            <a:endParaRPr lang="ru-RU" sz="1400" b="1" dirty="0" smtClean="0">
              <a:solidFill>
                <a:prstClr val="black"/>
              </a:solidFill>
              <a:latin typeface="Georgi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Региональный центр обработки информации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60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85" y="1021915"/>
            <a:ext cx="7129460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81"/>
            <a:ext cx="150018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10750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857234" y="518498"/>
            <a:ext cx="8039655" cy="18002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defRPr/>
            </a:pPr>
            <a:r>
              <a:rPr lang="ru-RU" alt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Учебные предметы ОГЭ со специализированным элементом экзамена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endParaRPr lang="ru-RU" altLang="ru-RU" sz="18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Verdana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ru-RU" altLang="ru-RU" sz="1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Verdana" pitchFamily="34" charset="0"/>
                <a:cs typeface="Times New Roman" pitchFamily="18" charset="0"/>
              </a:rPr>
              <a:t>ФИЗИКА</a:t>
            </a:r>
            <a:r>
              <a:rPr lang="ru-RU" altLang="ru-RU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ru-RU" altLang="ru-RU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ru-RU" alt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1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Verdana" pitchFamily="34" charset="0"/>
                <a:cs typeface="Times New Roman" pitchFamily="18" charset="0"/>
              </a:rPr>
              <a:t/>
            </a:r>
            <a:br>
              <a:rPr lang="ru-RU" altLang="ru-RU" sz="1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Verdana" pitchFamily="34" charset="0"/>
                <a:cs typeface="Times New Roman" pitchFamily="18" charset="0"/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7234" y="2497914"/>
            <a:ext cx="7675206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ts val="1200"/>
              </a:spcBef>
              <a:spcAft>
                <a:spcPct val="0"/>
              </a:spcAft>
              <a:defRPr/>
            </a:pPr>
            <a:r>
              <a:rPr lang="ru-RU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Проведение физического </a:t>
            </a: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эксперимента</a:t>
            </a:r>
          </a:p>
          <a:p>
            <a:pPr lvl="0" algn="ctr" eaLnBrk="0" fontAlgn="base" hangingPunct="0">
              <a:spcBef>
                <a:spcPts val="1200"/>
              </a:spcBef>
              <a:spcAft>
                <a:spcPct val="0"/>
              </a:spcAft>
              <a:defRPr/>
            </a:pPr>
            <a:endParaRPr lang="ru-RU" altLang="ru-RU" sz="2400" b="1" kern="0" dirty="0">
              <a:solidFill>
                <a:srgbClr val="00000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предварительная подготовка оборудования и маркировка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комплектов</a:t>
            </a:r>
          </a:p>
          <a:p>
            <a:pPr marL="342900" lvl="0" indent="-342900" algn="just" eaLnBrk="0" fontAlgn="base" hangingPunct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sz="2400" kern="0" dirty="0">
              <a:solidFill>
                <a:srgbClr val="00000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в 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аудитории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комплекты 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оборудования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могут быть расставлены 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в свободном доступе, чтобы экзаменуемые подходили и брали необходимый комплект или могут выдаваться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организаторами</a:t>
            </a:r>
            <a:endParaRPr lang="ru-RU" altLang="ru-RU" sz="2400" kern="0" dirty="0">
              <a:solidFill>
                <a:srgbClr val="00000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3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85" y="1021915"/>
            <a:ext cx="7129460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81"/>
            <a:ext cx="150018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10750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857234" y="518498"/>
            <a:ext cx="8039655" cy="18002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ru-RU" alt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Учебные предметы ОГЭ со специализированным элементом экзамена</a:t>
            </a:r>
            <a:br>
              <a:rPr lang="ru-RU" alt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ru-RU" altLang="ru-RU" sz="32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ru-RU" altLang="ru-RU" sz="1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Verdana" pitchFamily="34" charset="0"/>
                <a:cs typeface="Times New Roman" pitchFamily="18" charset="0"/>
              </a:rPr>
              <a:t>Иностранные языки</a:t>
            </a:r>
            <a:r>
              <a:rPr lang="ru-RU" altLang="ru-RU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ru-RU" altLang="ru-RU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ru-RU" alt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1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Verdana" pitchFamily="34" charset="0"/>
                <a:cs typeface="Times New Roman" pitchFamily="18" charset="0"/>
              </a:rPr>
              <a:t/>
            </a:r>
            <a:br>
              <a:rPr lang="ru-RU" altLang="ru-RU" sz="1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Verdana" pitchFamily="34" charset="0"/>
                <a:cs typeface="Times New Roman" pitchFamily="18" charset="0"/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539552" y="2609518"/>
            <a:ext cx="8470900" cy="3651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состоит из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письменной (задания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чтению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письменной речи, а также задания на контроль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лексико-грамматических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выпускников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устной (задания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говорению).</a:t>
            </a:r>
            <a:endParaRPr lang="ru-RU" altLang="ru-RU" sz="2400" kern="0" dirty="0" smtClean="0">
              <a:solidFill>
                <a:srgbClr val="00000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6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85" y="1029337"/>
            <a:ext cx="7129460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15081"/>
            <a:ext cx="150018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" y="0"/>
            <a:ext cx="10750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62753"/>
            <a:ext cx="819993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ОГЭ разрешено использовать: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– орфографические словари;</a:t>
            </a:r>
          </a:p>
          <a:p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линейка, справочные материалы, содержащие основные формулы курса математики; 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физике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непрограммируемый калькулятор, лабораторное оборудование;</a:t>
            </a: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 - непрограммируемый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калькулятор, периодическая система химических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Д.И. Менделеева, таблица растворимости солей, кислот и оснований в воде, электрохимический ряд напряжений металлов ; </a:t>
            </a:r>
          </a:p>
          <a:p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географии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линейка,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непрограммируемый калькулятор, географические атласы для 7,8,9 классов;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биологии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линейка,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карандаш, непрограммируемый калькулятор;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литературе – полные тексты художественных произведений, а также сборники лирики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47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85" y="1021918"/>
            <a:ext cx="7129460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1250908" y="125391"/>
            <a:ext cx="7893457" cy="990600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ru-RU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15081"/>
            <a:ext cx="1500187" cy="206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" y="0"/>
            <a:ext cx="10750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3978" y="124011"/>
            <a:ext cx="6310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ОГЭ</a:t>
            </a:r>
          </a:p>
          <a:p>
            <a:pPr marL="0" lvl="3" algn="ctr"/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86"/>
          <a:stretch/>
        </p:blipFill>
        <p:spPr bwMode="auto">
          <a:xfrm>
            <a:off x="1136139" y="3812373"/>
            <a:ext cx="6593735" cy="224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80"/>
          <a:stretch/>
        </p:blipFill>
        <p:spPr bwMode="auto">
          <a:xfrm>
            <a:off x="2293978" y="694526"/>
            <a:ext cx="5615851" cy="257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2835564" y="3013167"/>
            <a:ext cx="1034473" cy="19396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216727" y="3274229"/>
            <a:ext cx="1062182" cy="1196171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07693" y="868218"/>
            <a:ext cx="45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5583" y="3872314"/>
            <a:ext cx="45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0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85" y="1021918"/>
            <a:ext cx="7129460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15081"/>
            <a:ext cx="1500187" cy="206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" y="0"/>
            <a:ext cx="10750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76281" y="1021918"/>
            <a:ext cx="74820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Сроки, места подачи и рассмотрения апелляций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3" b="29182"/>
          <a:stretch/>
        </p:blipFill>
        <p:spPr bwMode="auto">
          <a:xfrm>
            <a:off x="167250" y="2244164"/>
            <a:ext cx="8886130" cy="337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73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85" y="1163214"/>
            <a:ext cx="7129460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81"/>
            <a:ext cx="150018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10750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77867" y="1340768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4pPr marL="0" lvl="3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</a:lstStyle>
          <a:p>
            <a:pPr lvl="3"/>
            <a:r>
              <a:rPr lang="ru-RU" dirty="0"/>
              <a:t>Информирование граждан о порядке проведения </a:t>
            </a:r>
            <a:r>
              <a:rPr lang="ru-RU" dirty="0" smtClean="0"/>
              <a:t>ГИА на </a:t>
            </a:r>
            <a:r>
              <a:rPr lang="ru-RU" dirty="0"/>
              <a:t>территории Иркутской области осуществляется на официальных </a:t>
            </a:r>
            <a:r>
              <a:rPr lang="ru-RU" dirty="0" smtClean="0"/>
              <a:t>сайтах:</a:t>
            </a:r>
          </a:p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министерства образования Иркутской области (</a:t>
            </a:r>
            <a:r>
              <a:rPr lang="en-US" dirty="0">
                <a:hlinkClick r:id="rId4" action="ppaction://hlinkfile"/>
              </a:rPr>
              <a:t>www</a:t>
            </a:r>
            <a:r>
              <a:rPr lang="ru-RU" dirty="0">
                <a:hlinkClick r:id="rId4" action="ppaction://hlinkfile"/>
              </a:rPr>
              <a:t>. minobr.irkobl.ru</a:t>
            </a:r>
            <a:r>
              <a:rPr lang="ru-RU" dirty="0"/>
              <a:t>), </a:t>
            </a:r>
            <a:endParaRPr lang="ru-RU" dirty="0" smtClean="0"/>
          </a:p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ru-RU" dirty="0" smtClean="0"/>
              <a:t>ИРО </a:t>
            </a:r>
            <a:r>
              <a:rPr lang="ru-RU" dirty="0"/>
              <a:t>(</a:t>
            </a:r>
            <a:r>
              <a:rPr lang="ru-RU" dirty="0">
                <a:solidFill>
                  <a:srgbClr val="0000FF"/>
                </a:solidFill>
              </a:rPr>
              <a:t>www.iro38.ru</a:t>
            </a:r>
            <a:r>
              <a:rPr lang="ru-RU" dirty="0" smtClean="0"/>
              <a:t>)</a:t>
            </a:r>
            <a:endParaRPr lang="ru-RU" dirty="0" smtClean="0"/>
          </a:p>
          <a:p>
            <a:pPr lvl="3"/>
            <a:endParaRPr lang="ru-RU" dirty="0" smtClean="0"/>
          </a:p>
          <a:p>
            <a:pPr lvl="3"/>
            <a:r>
              <a:rPr lang="ru-RU" dirty="0" smtClean="0"/>
              <a:t>	Телефоны </a:t>
            </a:r>
            <a:r>
              <a:rPr lang="ru-RU" dirty="0"/>
              <a:t>горячей линии: </a:t>
            </a:r>
            <a:endParaRPr lang="ru-RU" dirty="0" smtClean="0"/>
          </a:p>
          <a:p>
            <a:pPr lvl="3"/>
            <a:r>
              <a:rPr lang="ru-RU" dirty="0" smtClean="0"/>
              <a:t>(</a:t>
            </a:r>
            <a:r>
              <a:rPr lang="ru-RU" dirty="0"/>
              <a:t>3952) 20-16-38 – министерство образования Иркутской области, </a:t>
            </a:r>
            <a:endParaRPr lang="ru-RU" dirty="0" smtClean="0"/>
          </a:p>
          <a:p>
            <a:pPr lvl="3"/>
            <a:r>
              <a:rPr lang="ru-RU" dirty="0" smtClean="0"/>
              <a:t>(</a:t>
            </a:r>
            <a:r>
              <a:rPr lang="ru-RU" dirty="0"/>
              <a:t>3952) 53-40-84 – региональный центр обработки информации.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15" y="3789040"/>
            <a:ext cx="5667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93" y="5733256"/>
            <a:ext cx="58896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47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5430">
            <a:off x="-244929" y="1774915"/>
            <a:ext cx="3571875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704691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979712" y="34506"/>
            <a:ext cx="70567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latin typeface="Arial Narrow" pitchFamily="34" charset="0"/>
              </a:rPr>
              <a:t>ОГАОУ </a:t>
            </a:r>
            <a:r>
              <a:rPr lang="ru-RU" sz="1400" b="1" dirty="0">
                <a:latin typeface="Arial Narrow" pitchFamily="34" charset="0"/>
              </a:rPr>
              <a:t>ДПО </a:t>
            </a:r>
            <a:r>
              <a:rPr lang="ru-RU" sz="1400" b="1" dirty="0" smtClean="0">
                <a:latin typeface="Arial Narrow" pitchFamily="34" charset="0"/>
              </a:rPr>
              <a:t>«</a:t>
            </a:r>
            <a:r>
              <a:rPr lang="ru-RU" sz="1400" b="1" dirty="0">
                <a:latin typeface="Arial Narrow" pitchFamily="34" charset="0"/>
              </a:rPr>
              <a:t>Институт развития образования Иркутской области»</a:t>
            </a:r>
          </a:p>
        </p:txBody>
      </p:sp>
      <p:pic>
        <p:nvPicPr>
          <p:cNvPr id="4101" name="Picture 5" descr="C:\Users\t.ludeks\Pictures\iro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1478731" cy="973758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37" y="5240213"/>
            <a:ext cx="863109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Благодарим за внимание!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gray">
          <a:xfrm>
            <a:off x="4067944" y="6407968"/>
            <a:ext cx="74613" cy="1524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237312"/>
            <a:ext cx="16398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0750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5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85" y="1021915"/>
            <a:ext cx="7129460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1250906" y="0"/>
            <a:ext cx="7893457" cy="990600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lvl="0" algn="ctr"/>
            <a:endParaRPr lang="ru-RU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81"/>
            <a:ext cx="150018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10750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39179" y="989850"/>
            <a:ext cx="818227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ГИА-9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Иркутской области проводится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3"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форме основного государственного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–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форме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выпускного экзамена –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ГВЭ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8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85" y="1021915"/>
            <a:ext cx="7129460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1250906" y="0"/>
            <a:ext cx="7893457" cy="990600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lvl="0" algn="ctr"/>
            <a:endParaRPr lang="ru-RU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81"/>
            <a:ext cx="150018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10750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021915"/>
            <a:ext cx="81822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Освоение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 основного общего образования завершается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государственной итоговой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аттестацией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 и математике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Экзамены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другим учебным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 обучающиеся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сдают на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своему выбору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ГИА обучающимся необходимо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марта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(включительно) текущего года подать заявление с перечнем выбранных учебных предметов и согласие на обработку персональных данных (обязательное условие) в образовательную организацию. 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35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85" y="1021915"/>
            <a:ext cx="7129460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1250906" y="0"/>
            <a:ext cx="7893457" cy="990600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lvl="0" algn="ctr"/>
            <a:endParaRPr lang="ru-RU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81"/>
            <a:ext cx="150018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10750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07704" y="274638"/>
            <a:ext cx="677909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Расписание ГИА- </a:t>
            </a:r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9 (проект)</a:t>
            </a:r>
            <a:endParaRPr lang="ru-RU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83720" y="848907"/>
            <a:ext cx="8619653" cy="51845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endParaRPr lang="ru-RU" sz="2400" b="1" u="sng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endParaRPr lang="ru-RU" sz="2400" b="1" u="sng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2400" b="1" u="sng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Досрочный период – апрель 2015 года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endParaRPr lang="ru-RU" sz="105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2400" b="1" u="sng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период – май-июнь 2015 года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27.05.2015 – математика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29.05.2015 – обществознание, химия, литература, информатика и ИКТ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03.06.2015 – русский язык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05.06.2015 – география, история, биология, иностранные языки,  физика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08.06.2015 – 18.06.2015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резервные дни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endParaRPr lang="ru-RU" sz="105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период – август 2015 года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 2015 года для участников, окончивших ОО со справкой 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endParaRPr lang="ru-RU" sz="1800" b="1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85" y="1021915"/>
            <a:ext cx="7129460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1250906" y="0"/>
            <a:ext cx="7893457" cy="990600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lvl="0" algn="ctr"/>
            <a:endParaRPr lang="ru-RU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81"/>
            <a:ext cx="150018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10750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410560"/>
            <a:ext cx="81822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Обучающимся, не прошедшим ГИА или получившим на ГИА неудовлетворительные результаты более чем по одному  обязательному предмету, либо получившим повторно неудовлетворительный результат по одному  из этих предметов на ГИА в дополнительные сроки, предоставляется право пройти ГИА по соответствующим  учебным предметам не ранее 1 сентября текущего года в сроки и в формах, устанавливаемых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018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85" y="1021915"/>
            <a:ext cx="7129460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1250906" y="0"/>
            <a:ext cx="7893457" cy="990600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lvl="0" algn="ctr"/>
            <a:endParaRPr lang="ru-RU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81"/>
            <a:ext cx="150018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10750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1689952" y="594211"/>
            <a:ext cx="6912768" cy="9518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ИЗМЕНЕНИЯ В КИМ ОГЭ-2015</a:t>
            </a:r>
            <a:endParaRPr lang="ru-RU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755576" y="1484784"/>
            <a:ext cx="7848872" cy="48245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Изменена структура варианта КИМ по биологии, информатике и ИКТ, истории, обществознанию, физике, химии (две части: ч. 1 - задания с кратким ответом, ч. 2 - задания с развернутым ответом).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altLang="ru-RU" sz="20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в варианте КИМ по биологии, иностранным языкам, русскому языку, истории, обществознанию, химии представлены в режиме сквозной </a:t>
            </a:r>
            <a:r>
              <a:rPr lang="ru-RU" altLang="ru-RU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нумерации, </a:t>
            </a:r>
            <a:r>
              <a:rPr lang="ru-RU" altLang="ru-RU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буквенных обозначений А, В, С.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altLang="ru-RU" sz="20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Изменена форма записи ответа в заданиях с выбором одного ответа: записывается цифрой номер правильного ответа (а не крестик).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ru-RU" altLang="ru-RU" sz="20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</a:t>
            </a:r>
            <a:r>
              <a:rPr lang="ru-RU" altLang="ru-RU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 изменено количество заданий (с 18 до 15), для написания сочинения предложена не 1, а 3 темы на выбор экзаменуемых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5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85" y="1021915"/>
            <a:ext cx="7129460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1250906" y="0"/>
            <a:ext cx="7893457" cy="990600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lvl="0" algn="ctr"/>
            <a:endParaRPr lang="ru-RU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81"/>
            <a:ext cx="150018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10750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252352" y="2007824"/>
            <a:ext cx="3612381" cy="71596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Новые </a:t>
            </a:r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бланки</a:t>
            </a:r>
          </a:p>
          <a:p>
            <a:r>
              <a:rPr lang="ru-RU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ru-RU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Бланк ответов №1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716378" cy="598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4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85" y="1021915"/>
            <a:ext cx="7129460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1250906" y="0"/>
            <a:ext cx="7893457" cy="990600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lvl="0" algn="ctr"/>
            <a:endParaRPr lang="ru-RU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81"/>
            <a:ext cx="150018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10750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06" y="1196752"/>
            <a:ext cx="3780784" cy="553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1793289" y="332656"/>
            <a:ext cx="6512511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Бланк ответов №2 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870430" cy="536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39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85" y="1021915"/>
            <a:ext cx="7129460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81"/>
            <a:ext cx="150018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10750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857234" y="518498"/>
            <a:ext cx="8039655" cy="18002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ru-RU" alt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Учебные предметы ОГЭ со специализированным элементом экзамена</a:t>
            </a:r>
            <a:br>
              <a:rPr lang="ru-RU" alt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ru-RU" altLang="ru-RU" sz="32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ru-RU" altLang="ru-RU" sz="1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Verdana" pitchFamily="34" charset="0"/>
                <a:cs typeface="Times New Roman" pitchFamily="18" charset="0"/>
              </a:rPr>
              <a:t>ИНФОРМАТИКА и ИКТ </a:t>
            </a:r>
            <a:r>
              <a:rPr lang="ru-RU" altLang="ru-RU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ru-RU" altLang="ru-RU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ru-RU" alt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1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Verdana" pitchFamily="34" charset="0"/>
                <a:cs typeface="Times New Roman" pitchFamily="18" charset="0"/>
              </a:rPr>
              <a:t/>
            </a:r>
            <a:br>
              <a:rPr lang="ru-RU" altLang="ru-RU" sz="1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Verdana" pitchFamily="34" charset="0"/>
                <a:cs typeface="Times New Roman" pitchFamily="18" charset="0"/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468347" y="2822116"/>
            <a:ext cx="8470900" cy="3651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	В КИМ 2 задания, выполняемых на компьютере</a:t>
            </a:r>
          </a:p>
          <a:p>
            <a:pPr marL="0" indent="0" algn="just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ru-RU" altLang="ru-RU" sz="2400" kern="0" dirty="0" smtClean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altLang="ru-RU" sz="2400" kern="0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2 варианта организации экзамена: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в компьютерном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классе;</a:t>
            </a:r>
            <a:endParaRPr lang="ru-RU" altLang="ru-RU" sz="2400" kern="0" dirty="0" smtClean="0">
              <a:solidFill>
                <a:srgbClr val="00000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ru-RU" altLang="ru-RU" sz="2400" kern="0" dirty="0" smtClean="0">
              <a:solidFill>
                <a:srgbClr val="00000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с переходом из аудитории для письменной части экзамена в компьютерный класс</a:t>
            </a:r>
          </a:p>
        </p:txBody>
      </p:sp>
    </p:spTree>
    <p:extLst>
      <p:ext uri="{BB962C8B-B14F-4D97-AF65-F5344CB8AC3E}">
        <p14:creationId xmlns:p14="http://schemas.microsoft.com/office/powerpoint/2010/main" val="204106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2969</TotalTime>
  <Words>532</Words>
  <Application>Microsoft Office PowerPoint</Application>
  <PresentationFormat>Экран (4:3)</PresentationFormat>
  <Paragraphs>96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Лудекс Татьяна Сергеевна</dc:creator>
  <cp:lastModifiedBy>Ушакова Лариса Николаевна</cp:lastModifiedBy>
  <cp:revision>149</cp:revision>
  <dcterms:created xsi:type="dcterms:W3CDTF">2012-10-09T05:55:28Z</dcterms:created>
  <dcterms:modified xsi:type="dcterms:W3CDTF">2015-01-22T02:40:16Z</dcterms:modified>
</cp:coreProperties>
</file>